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1" r:id="rId6"/>
    <p:sldId id="272" r:id="rId7"/>
    <p:sldId id="263" r:id="rId8"/>
    <p:sldId id="266" r:id="rId9"/>
    <p:sldId id="260" r:id="rId10"/>
    <p:sldId id="264" r:id="rId11"/>
    <p:sldId id="265" r:id="rId12"/>
    <p:sldId id="261" r:id="rId13"/>
    <p:sldId id="262" r:id="rId14"/>
    <p:sldId id="267" r:id="rId15"/>
    <p:sldId id="268" r:id="rId16"/>
    <p:sldId id="269" r:id="rId17"/>
    <p:sldId id="270"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r>
              <a:rPr lang="en-GB" dirty="0"/>
              <a:t>Ludgershall Parish</a:t>
            </a:r>
          </a:p>
        </p:txBody>
      </p:sp>
      <p:pic>
        <p:nvPicPr>
          <p:cNvPr id="1026" name="Picture 2"/>
          <p:cNvPicPr>
            <a:picLocks noChangeAspect="1" noChangeArrowheads="1"/>
          </p:cNvPicPr>
          <p:nvPr/>
        </p:nvPicPr>
        <p:blipFill>
          <a:blip r:embed="rId2" cstate="print"/>
          <a:srcRect/>
          <a:stretch>
            <a:fillRect/>
          </a:stretch>
        </p:blipFill>
        <p:spPr bwMode="auto">
          <a:xfrm>
            <a:off x="1981200" y="1676400"/>
            <a:ext cx="4738687" cy="458433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GB" dirty="0"/>
              <a:t>Today’s Proposed Agenda</a:t>
            </a:r>
          </a:p>
        </p:txBody>
      </p:sp>
      <p:sp>
        <p:nvSpPr>
          <p:cNvPr id="3" name="Content Placeholder 2"/>
          <p:cNvSpPr>
            <a:spLocks noGrp="1"/>
          </p:cNvSpPr>
          <p:nvPr>
            <p:ph idx="1"/>
          </p:nvPr>
        </p:nvSpPr>
        <p:spPr>
          <a:xfrm>
            <a:off x="457200" y="990600"/>
            <a:ext cx="8229600" cy="5562600"/>
          </a:xfrm>
        </p:spPr>
        <p:txBody>
          <a:bodyPr>
            <a:noAutofit/>
          </a:bodyPr>
          <a:lstStyle/>
          <a:p>
            <a:pPr lvl="0"/>
            <a:r>
              <a:rPr lang="en-GB" sz="2000" dirty="0"/>
              <a:t>Pre-meeting (5-10mins)</a:t>
            </a:r>
          </a:p>
          <a:p>
            <a:pPr lvl="1"/>
            <a:r>
              <a:rPr lang="en-GB" sz="2000" dirty="0"/>
              <a:t>– how many people would use a joint bus service with Brill &amp; Oakley</a:t>
            </a:r>
          </a:p>
          <a:p>
            <a:pPr lvl="1"/>
            <a:r>
              <a:rPr lang="en-GB" sz="2000" dirty="0"/>
              <a:t>– attendee contact details</a:t>
            </a:r>
          </a:p>
          <a:p>
            <a:pPr lvl="0"/>
            <a:r>
              <a:rPr lang="en-GB" sz="2000" dirty="0"/>
              <a:t>Introduction (15 </a:t>
            </a:r>
            <a:r>
              <a:rPr lang="en-GB" sz="2000" dirty="0" err="1"/>
              <a:t>mins</a:t>
            </a:r>
            <a:r>
              <a:rPr lang="en-GB" sz="2000" dirty="0"/>
              <a:t>)</a:t>
            </a:r>
          </a:p>
          <a:p>
            <a:pPr lvl="1"/>
            <a:r>
              <a:rPr lang="en-GB" sz="2000" dirty="0"/>
              <a:t>VALP status</a:t>
            </a:r>
          </a:p>
          <a:p>
            <a:pPr lvl="1"/>
            <a:r>
              <a:rPr lang="en-GB" sz="2000" dirty="0"/>
              <a:t>Parish Plan &amp; Neighbourhood Plan</a:t>
            </a:r>
          </a:p>
          <a:p>
            <a:pPr lvl="1"/>
            <a:r>
              <a:rPr lang="en-GB" sz="2000" dirty="0"/>
              <a:t>What should be the Area</a:t>
            </a:r>
          </a:p>
          <a:p>
            <a:pPr lvl="0"/>
            <a:r>
              <a:rPr lang="en-GB" sz="2000" dirty="0"/>
              <a:t>Initial actions (30-45 </a:t>
            </a:r>
            <a:r>
              <a:rPr lang="en-GB" sz="2000" dirty="0" err="1"/>
              <a:t>mins</a:t>
            </a:r>
            <a:r>
              <a:rPr lang="en-GB" sz="2000" dirty="0"/>
              <a:t>)</a:t>
            </a:r>
          </a:p>
          <a:p>
            <a:pPr lvl="1"/>
            <a:r>
              <a:rPr lang="en-GB" sz="2000" dirty="0"/>
              <a:t>Form a working group. 10-12 people ideal but more is better than fewer.</a:t>
            </a:r>
          </a:p>
          <a:p>
            <a:pPr lvl="1"/>
            <a:r>
              <a:rPr lang="en-GB" sz="2000" dirty="0"/>
              <a:t>Decide a plan of contacting the whole community</a:t>
            </a:r>
          </a:p>
          <a:p>
            <a:pPr lvl="1"/>
            <a:r>
              <a:rPr lang="en-GB" sz="2000" dirty="0"/>
              <a:t>Web page/site</a:t>
            </a:r>
          </a:p>
          <a:p>
            <a:pPr lvl="0"/>
            <a:r>
              <a:rPr lang="en-GB" sz="2000" dirty="0"/>
              <a:t>Housekeeping (5 </a:t>
            </a:r>
            <a:r>
              <a:rPr lang="en-GB" sz="2000" dirty="0" err="1"/>
              <a:t>mins</a:t>
            </a:r>
            <a:r>
              <a:rPr lang="en-GB" sz="2000" dirty="0"/>
              <a:t>)</a:t>
            </a:r>
          </a:p>
          <a:p>
            <a:pPr lvl="1"/>
            <a:r>
              <a:rPr lang="en-GB" sz="2000" dirty="0"/>
              <a:t>Formal meeting frequency</a:t>
            </a:r>
          </a:p>
          <a:p>
            <a:pPr lvl="1"/>
            <a:r>
              <a:rPr lang="en-GB" sz="2000" dirty="0"/>
              <a:t>Reporting frequency to PC</a:t>
            </a:r>
          </a:p>
          <a:p>
            <a:endParaRPr lang="en-GB"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VALP status</a:t>
            </a:r>
          </a:p>
        </p:txBody>
      </p:sp>
      <p:sp>
        <p:nvSpPr>
          <p:cNvPr id="3" name="Content Placeholder 2"/>
          <p:cNvSpPr>
            <a:spLocks noGrp="1"/>
          </p:cNvSpPr>
          <p:nvPr>
            <p:ph idx="1"/>
          </p:nvPr>
        </p:nvSpPr>
        <p:spPr/>
        <p:txBody>
          <a:bodyPr/>
          <a:lstStyle/>
          <a:p>
            <a:r>
              <a:rPr lang="en-GB" dirty="0"/>
              <a:t>3</a:t>
            </a:r>
            <a:r>
              <a:rPr lang="en-GB" baseline="30000" dirty="0"/>
              <a:t>rd</a:t>
            </a:r>
            <a:r>
              <a:rPr lang="en-GB" dirty="0"/>
              <a:t> attempt slightly behind schedule &amp; expected in October</a:t>
            </a:r>
          </a:p>
          <a:p>
            <a:r>
              <a:rPr lang="en-GB" dirty="0"/>
              <a:t>Sustainability Appraisal is taking longer than expected</a:t>
            </a:r>
          </a:p>
          <a:p>
            <a:r>
              <a:rPr lang="en-GB" dirty="0"/>
              <a:t>Public consultation expected in November</a:t>
            </a:r>
          </a:p>
          <a:p>
            <a:r>
              <a:rPr lang="en-GB" dirty="0"/>
              <a:t>Submit to government in January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VALP Headline</a:t>
            </a:r>
          </a:p>
        </p:txBody>
      </p:sp>
      <p:sp>
        <p:nvSpPr>
          <p:cNvPr id="3" name="Content Placeholder 2"/>
          <p:cNvSpPr>
            <a:spLocks noGrp="1"/>
          </p:cNvSpPr>
          <p:nvPr>
            <p:ph idx="1"/>
          </p:nvPr>
        </p:nvSpPr>
        <p:spPr/>
        <p:txBody>
          <a:bodyPr>
            <a:normAutofit/>
          </a:bodyPr>
          <a:lstStyle/>
          <a:p>
            <a:r>
              <a:rPr lang="en-GB" sz="2800" dirty="0"/>
              <a:t>Number of new dwellings scaled back to 27,000 (from 33,300) due to updated growth forecasts</a:t>
            </a:r>
          </a:p>
          <a:p>
            <a:r>
              <a:rPr lang="en-GB" sz="2800" dirty="0"/>
              <a:t>approx 50% have already been committed (</a:t>
            </a:r>
            <a:r>
              <a:rPr lang="en-GB" sz="2800" dirty="0" err="1"/>
              <a:t>ie</a:t>
            </a:r>
            <a:r>
              <a:rPr lang="en-GB" sz="2800" dirty="0"/>
              <a:t> already under construction or have planning approval)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Draft VALP 2016</a:t>
            </a:r>
          </a:p>
        </p:txBody>
      </p:sp>
      <p:sp>
        <p:nvSpPr>
          <p:cNvPr id="3" name="Content Placeholder 2"/>
          <p:cNvSpPr>
            <a:spLocks noGrp="1"/>
          </p:cNvSpPr>
          <p:nvPr>
            <p:ph idx="1"/>
          </p:nvPr>
        </p:nvSpPr>
        <p:spPr/>
        <p:txBody>
          <a:bodyPr>
            <a:normAutofit fontScale="77500" lnSpcReduction="20000"/>
          </a:bodyPr>
          <a:lstStyle/>
          <a:p>
            <a:pPr>
              <a:buNone/>
            </a:pPr>
            <a:r>
              <a:rPr lang="en-GB" dirty="0"/>
              <a:t>Smaller, less sustainable villages which have relatively poor access to services and facilities. It is expected that small scale development could be accommodated at smaller villages without causing environmental harm.</a:t>
            </a:r>
          </a:p>
          <a:p>
            <a:pPr>
              <a:buNone/>
            </a:pPr>
            <a:endParaRPr lang="en-GB" dirty="0"/>
          </a:p>
          <a:p>
            <a:pPr>
              <a:buNone/>
            </a:pPr>
            <a:r>
              <a:rPr lang="en-GB" dirty="0"/>
              <a:t>This level of development is also likely to help maintain existing communities. The plan will identify how the housing requirement will be delivered at smaller villages, either through neighbourhood plans or at the next stage of the local plan, but does not make allocations at this stage</a:t>
            </a:r>
          </a:p>
          <a:p>
            <a:pPr>
              <a:buNone/>
            </a:pPr>
            <a:endParaRPr lang="en-GB" dirty="0"/>
          </a:p>
          <a:p>
            <a:pPr>
              <a:buNone/>
            </a:pPr>
            <a:r>
              <a:rPr lang="en-GB" dirty="0"/>
              <a:t>					</a:t>
            </a:r>
          </a:p>
        </p:txBody>
      </p:sp>
      <p:graphicFrame>
        <p:nvGraphicFramePr>
          <p:cNvPr id="4" name="Table 3"/>
          <p:cNvGraphicFramePr>
            <a:graphicFrameLocks noGrp="1"/>
          </p:cNvGraphicFramePr>
          <p:nvPr/>
        </p:nvGraphicFramePr>
        <p:xfrm>
          <a:off x="1066800" y="5105400"/>
          <a:ext cx="6934201" cy="1010920"/>
        </p:xfrm>
        <a:graphic>
          <a:graphicData uri="http://schemas.openxmlformats.org/drawingml/2006/table">
            <a:tbl>
              <a:tblPr firstRow="1" bandRow="1">
                <a:tableStyleId>{5C22544A-7EE6-4342-B048-85BDC9FD1C3A}</a:tableStyleId>
              </a:tblPr>
              <a:tblGrid>
                <a:gridCol w="1370715">
                  <a:extLst>
                    <a:ext uri="{9D8B030D-6E8A-4147-A177-3AD203B41FA5}">
                      <a16:colId xmlns:a16="http://schemas.microsoft.com/office/drawing/2014/main" val="20000"/>
                    </a:ext>
                  </a:extLst>
                </a:gridCol>
                <a:gridCol w="1128823">
                  <a:extLst>
                    <a:ext uri="{9D8B030D-6E8A-4147-A177-3AD203B41FA5}">
                      <a16:colId xmlns:a16="http://schemas.microsoft.com/office/drawing/2014/main" val="20001"/>
                    </a:ext>
                  </a:extLst>
                </a:gridCol>
                <a:gridCol w="1234264">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752599">
                  <a:extLst>
                    <a:ext uri="{9D8B030D-6E8A-4147-A177-3AD203B41FA5}">
                      <a16:colId xmlns:a16="http://schemas.microsoft.com/office/drawing/2014/main" val="20004"/>
                    </a:ext>
                  </a:extLst>
                </a:gridCol>
              </a:tblGrid>
              <a:tr h="370840">
                <a:tc>
                  <a:txBody>
                    <a:bodyPr/>
                    <a:lstStyle/>
                    <a:p>
                      <a:endParaRPr lang="en-GB" dirty="0"/>
                    </a:p>
                  </a:txBody>
                  <a:tcPr/>
                </a:tc>
                <a:tc>
                  <a:txBody>
                    <a:bodyPr/>
                    <a:lstStyle/>
                    <a:p>
                      <a:r>
                        <a:rPr lang="en-GB" dirty="0"/>
                        <a:t>required</a:t>
                      </a:r>
                    </a:p>
                  </a:txBody>
                  <a:tcPr/>
                </a:tc>
                <a:tc>
                  <a:txBody>
                    <a:bodyPr/>
                    <a:lstStyle/>
                    <a:p>
                      <a:r>
                        <a:rPr lang="en-GB" dirty="0" err="1"/>
                        <a:t>Commited</a:t>
                      </a:r>
                      <a:r>
                        <a:rPr lang="en-GB" dirty="0"/>
                        <a:t> 2015/16</a:t>
                      </a:r>
                    </a:p>
                  </a:txBody>
                  <a:tcPr/>
                </a:tc>
                <a:tc>
                  <a:txBody>
                    <a:bodyPr/>
                    <a:lstStyle/>
                    <a:p>
                      <a:r>
                        <a:rPr lang="en-GB" dirty="0"/>
                        <a:t>Completions 2013/16</a:t>
                      </a:r>
                    </a:p>
                  </a:txBody>
                  <a:tcPr/>
                </a:tc>
                <a:tc>
                  <a:txBody>
                    <a:bodyPr/>
                    <a:lstStyle/>
                    <a:p>
                      <a:r>
                        <a:rPr lang="en-GB" dirty="0"/>
                        <a:t>Residual requirement</a:t>
                      </a:r>
                    </a:p>
                  </a:txBody>
                  <a:tcPr/>
                </a:tc>
                <a:extLst>
                  <a:ext uri="{0D108BD9-81ED-4DB2-BD59-A6C34878D82A}">
                    <a16:rowId xmlns:a16="http://schemas.microsoft.com/office/drawing/2014/main" val="10000"/>
                  </a:ext>
                </a:extLst>
              </a:tr>
              <a:tr h="370840">
                <a:tc>
                  <a:txBody>
                    <a:bodyPr/>
                    <a:lstStyle/>
                    <a:p>
                      <a:r>
                        <a:rPr lang="en-GB" dirty="0"/>
                        <a:t>Ludgershall</a:t>
                      </a:r>
                    </a:p>
                  </a:txBody>
                  <a:tcPr/>
                </a:tc>
                <a:tc>
                  <a:txBody>
                    <a:bodyPr/>
                    <a:lstStyle/>
                    <a:p>
                      <a:pPr algn="ctr"/>
                      <a:r>
                        <a:rPr lang="en-GB" dirty="0"/>
                        <a:t>8</a:t>
                      </a:r>
                    </a:p>
                  </a:txBody>
                  <a:tcPr/>
                </a:tc>
                <a:tc>
                  <a:txBody>
                    <a:bodyPr/>
                    <a:lstStyle/>
                    <a:p>
                      <a:pPr algn="ctr"/>
                      <a:r>
                        <a:rPr lang="en-GB" dirty="0"/>
                        <a:t>2</a:t>
                      </a:r>
                    </a:p>
                  </a:txBody>
                  <a:tcPr/>
                </a:tc>
                <a:tc>
                  <a:txBody>
                    <a:bodyPr/>
                    <a:lstStyle/>
                    <a:p>
                      <a:pPr algn="ctr"/>
                      <a:r>
                        <a:rPr lang="en-GB" dirty="0"/>
                        <a:t>2</a:t>
                      </a:r>
                    </a:p>
                  </a:txBody>
                  <a:tcPr/>
                </a:tc>
                <a:tc>
                  <a:txBody>
                    <a:bodyPr/>
                    <a:lstStyle/>
                    <a:p>
                      <a:pPr algn="ctr"/>
                      <a:r>
                        <a:rPr lang="en-GB" dirty="0"/>
                        <a:t>4</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Draft VALP 2016</a:t>
            </a:r>
          </a:p>
        </p:txBody>
      </p:sp>
      <p:sp>
        <p:nvSpPr>
          <p:cNvPr id="3" name="Content Placeholder 2"/>
          <p:cNvSpPr>
            <a:spLocks noGrp="1"/>
          </p:cNvSpPr>
          <p:nvPr>
            <p:ph idx="1"/>
          </p:nvPr>
        </p:nvSpPr>
        <p:spPr>
          <a:xfrm>
            <a:off x="457200" y="1219200"/>
            <a:ext cx="8229600" cy="5410200"/>
          </a:xfrm>
        </p:spPr>
        <p:txBody>
          <a:bodyPr>
            <a:normAutofit fontScale="70000" lnSpcReduction="20000"/>
          </a:bodyPr>
          <a:lstStyle/>
          <a:p>
            <a:pPr>
              <a:buNone/>
            </a:pPr>
            <a:r>
              <a:rPr lang="en-GB" dirty="0"/>
              <a:t>The Issues and Options consultation document outlined that to deliver the significant level of growth in Aylesbury Vale by 2033, the council needed to explore the possibility of a new settlement</a:t>
            </a:r>
          </a:p>
          <a:p>
            <a:pPr>
              <a:buNone/>
            </a:pPr>
            <a:r>
              <a:rPr lang="en-GB" dirty="0"/>
              <a:t>The initial constraint mapping process resulted in a </a:t>
            </a:r>
            <a:r>
              <a:rPr lang="en-GB" dirty="0" err="1"/>
              <a:t>shortlisting</a:t>
            </a:r>
            <a:r>
              <a:rPr lang="en-GB" dirty="0"/>
              <a:t> of 12 broad ‘areas of search’ :</a:t>
            </a:r>
            <a:endParaRPr lang="en-GB" b="1" dirty="0"/>
          </a:p>
          <a:p>
            <a:pPr lvl="1">
              <a:buNone/>
            </a:pPr>
            <a:r>
              <a:rPr lang="en-GB" dirty="0"/>
              <a:t>1 </a:t>
            </a:r>
            <a:r>
              <a:rPr lang="en-GB" dirty="0" err="1"/>
              <a:t>Arncott</a:t>
            </a:r>
            <a:endParaRPr lang="en-GB" dirty="0"/>
          </a:p>
          <a:p>
            <a:pPr lvl="1">
              <a:buNone/>
            </a:pPr>
            <a:r>
              <a:rPr lang="en-GB" dirty="0"/>
              <a:t>2 </a:t>
            </a:r>
            <a:r>
              <a:rPr lang="en-GB" dirty="0" err="1"/>
              <a:t>Cheddington</a:t>
            </a:r>
            <a:endParaRPr lang="en-GB" dirty="0"/>
          </a:p>
          <a:p>
            <a:pPr lvl="1">
              <a:buNone/>
            </a:pPr>
            <a:r>
              <a:rPr lang="en-GB" dirty="0"/>
              <a:t>3 </a:t>
            </a:r>
            <a:r>
              <a:rPr lang="en-GB" dirty="0" err="1"/>
              <a:t>Doddershall</a:t>
            </a:r>
            <a:endParaRPr lang="en-GB" dirty="0"/>
          </a:p>
          <a:p>
            <a:pPr lvl="1">
              <a:buNone/>
            </a:pPr>
            <a:r>
              <a:rPr lang="en-GB" dirty="0"/>
              <a:t>4 </a:t>
            </a:r>
            <a:r>
              <a:rPr lang="en-GB" dirty="0" err="1"/>
              <a:t>Haddenham</a:t>
            </a:r>
            <a:endParaRPr lang="en-GB" dirty="0"/>
          </a:p>
          <a:p>
            <a:pPr lvl="1">
              <a:buNone/>
            </a:pPr>
            <a:r>
              <a:rPr lang="en-GB" dirty="0"/>
              <a:t>5 </a:t>
            </a:r>
            <a:r>
              <a:rPr lang="en-GB" dirty="0" err="1"/>
              <a:t>Granborough</a:t>
            </a:r>
            <a:endParaRPr lang="en-GB" dirty="0"/>
          </a:p>
          <a:p>
            <a:pPr lvl="1">
              <a:buNone/>
            </a:pPr>
            <a:r>
              <a:rPr lang="en-GB" dirty="0"/>
              <a:t>6 Land around Oakley/Little London and Long </a:t>
            </a:r>
            <a:r>
              <a:rPr lang="en-GB" dirty="0" err="1"/>
              <a:t>Crendon</a:t>
            </a:r>
            <a:endParaRPr lang="en-GB" dirty="0"/>
          </a:p>
          <a:p>
            <a:pPr lvl="1">
              <a:buNone/>
            </a:pPr>
            <a:r>
              <a:rPr lang="en-GB" dirty="0"/>
              <a:t>7 Marsh Gibbon</a:t>
            </a:r>
          </a:p>
          <a:p>
            <a:pPr lvl="1">
              <a:buNone/>
            </a:pPr>
            <a:r>
              <a:rPr lang="en-GB" dirty="0"/>
              <a:t>8 Steeple </a:t>
            </a:r>
            <a:r>
              <a:rPr lang="en-GB" dirty="0" err="1"/>
              <a:t>Claydon</a:t>
            </a:r>
            <a:endParaRPr lang="en-GB" dirty="0"/>
          </a:p>
          <a:p>
            <a:pPr lvl="1">
              <a:buNone/>
            </a:pPr>
            <a:r>
              <a:rPr lang="en-GB" dirty="0"/>
              <a:t>9 </a:t>
            </a:r>
            <a:r>
              <a:rPr lang="en-GB" dirty="0" err="1"/>
              <a:t>Stewkley</a:t>
            </a:r>
            <a:endParaRPr lang="en-GB" dirty="0"/>
          </a:p>
          <a:p>
            <a:pPr lvl="1">
              <a:buNone/>
            </a:pPr>
            <a:r>
              <a:rPr lang="en-GB" dirty="0"/>
              <a:t>10 </a:t>
            </a:r>
            <a:r>
              <a:rPr lang="en-GB" dirty="0" err="1"/>
              <a:t>Turweston</a:t>
            </a:r>
            <a:r>
              <a:rPr lang="en-GB" dirty="0"/>
              <a:t> Airfield</a:t>
            </a:r>
          </a:p>
          <a:p>
            <a:pPr lvl="1">
              <a:buNone/>
            </a:pPr>
            <a:r>
              <a:rPr lang="en-GB" dirty="0"/>
              <a:t>11 Waddesdon</a:t>
            </a:r>
          </a:p>
          <a:p>
            <a:pPr lvl="1">
              <a:buNone/>
            </a:pPr>
            <a:r>
              <a:rPr lang="en-GB" dirty="0"/>
              <a:t>12 Winslow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Community Led Plan (CLP)</a:t>
            </a:r>
          </a:p>
        </p:txBody>
      </p:sp>
      <p:sp>
        <p:nvSpPr>
          <p:cNvPr id="3" name="Content Placeholder 2"/>
          <p:cNvSpPr>
            <a:spLocks noGrp="1"/>
          </p:cNvSpPr>
          <p:nvPr>
            <p:ph idx="1"/>
          </p:nvPr>
        </p:nvSpPr>
        <p:spPr>
          <a:xfrm>
            <a:off x="457200" y="1295400"/>
            <a:ext cx="8229600" cy="5257800"/>
          </a:xfrm>
        </p:spPr>
        <p:txBody>
          <a:bodyPr>
            <a:noAutofit/>
          </a:bodyPr>
          <a:lstStyle/>
          <a:p>
            <a:pPr marL="0" indent="0">
              <a:buNone/>
            </a:pPr>
            <a:r>
              <a:rPr lang="en-GB" sz="2400" dirty="0"/>
              <a:t>Formerly known as Parish Plan </a:t>
            </a:r>
          </a:p>
          <a:p>
            <a:pPr marL="360363" indent="-360363">
              <a:buNone/>
            </a:pPr>
            <a:r>
              <a:rPr lang="en-GB" sz="2400" dirty="0"/>
              <a:t>Local communities can set out their own needs and priorities and draw up an action plan to address these.</a:t>
            </a:r>
          </a:p>
          <a:p>
            <a:pPr marL="360363" indent="-360363">
              <a:buNone/>
            </a:pPr>
            <a:r>
              <a:rPr lang="en-GB" sz="2400" dirty="0"/>
              <a:t>They cover all issues for the parish, not just planning issues, providing an opportunity for everyone in a community to make themselves heard</a:t>
            </a:r>
          </a:p>
          <a:p>
            <a:pPr marL="360363" indent="-360363">
              <a:buNone/>
            </a:pPr>
            <a:r>
              <a:rPr lang="en-GB" sz="2400" dirty="0"/>
              <a:t>CLPs do not form a statutory planning document and cannot allocate sites for development. However, they are considered alongside planning applications but cannot be given any formal weight. </a:t>
            </a:r>
          </a:p>
          <a:p>
            <a:pPr marL="360363" indent="-360363">
              <a:buNone/>
            </a:pPr>
            <a:r>
              <a:rPr lang="en-GB" sz="2400" dirty="0"/>
              <a:t>As such they do not require a rigorous evidence base. </a:t>
            </a:r>
          </a:p>
          <a:p>
            <a:pPr marL="360363" indent="-360363">
              <a:buNone/>
            </a:pPr>
            <a:r>
              <a:rPr lang="en-GB" sz="2400" dirty="0"/>
              <a:t>They are cost-free and have certainty they will be adopted.</a:t>
            </a:r>
          </a:p>
          <a:p>
            <a:pPr marL="360363" indent="-360363">
              <a:buNone/>
            </a:pPr>
            <a:r>
              <a:rPr lang="en-GB" sz="2400" dirty="0"/>
              <a:t>Takes 2-3 months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CLP</a:t>
            </a:r>
          </a:p>
        </p:txBody>
      </p:sp>
      <p:sp>
        <p:nvSpPr>
          <p:cNvPr id="3" name="Content Placeholder 2"/>
          <p:cNvSpPr>
            <a:spLocks noGrp="1"/>
          </p:cNvSpPr>
          <p:nvPr>
            <p:ph idx="1"/>
          </p:nvPr>
        </p:nvSpPr>
        <p:spPr>
          <a:xfrm>
            <a:off x="457200" y="1295400"/>
            <a:ext cx="8229600" cy="5257800"/>
          </a:xfrm>
        </p:spPr>
        <p:txBody>
          <a:bodyPr>
            <a:normAutofit/>
          </a:bodyPr>
          <a:lstStyle/>
          <a:p>
            <a:pPr marL="0" indent="0">
              <a:buNone/>
            </a:pPr>
            <a:r>
              <a:rPr lang="en-GB" sz="2400" dirty="0"/>
              <a:t>For example, CLPs can include community views and actions to address the following :</a:t>
            </a:r>
          </a:p>
          <a:p>
            <a:pPr lvl="1"/>
            <a:r>
              <a:rPr lang="en-GB" sz="2400" dirty="0"/>
              <a:t>more open spaces</a:t>
            </a:r>
          </a:p>
          <a:p>
            <a:pPr lvl="1"/>
            <a:r>
              <a:rPr lang="en-GB" sz="2400" dirty="0"/>
              <a:t>more effective public transport</a:t>
            </a:r>
          </a:p>
          <a:p>
            <a:pPr lvl="1"/>
            <a:r>
              <a:rPr lang="en-GB" sz="2400" dirty="0"/>
              <a:t>more affordable housing</a:t>
            </a:r>
          </a:p>
          <a:p>
            <a:pPr lvl="1"/>
            <a:r>
              <a:rPr lang="en-GB" sz="2400" dirty="0"/>
              <a:t>better access to health care</a:t>
            </a:r>
          </a:p>
          <a:p>
            <a:pPr lvl="1"/>
            <a:r>
              <a:rPr lang="en-GB" sz="2400" dirty="0"/>
              <a:t> provision of leisure facilities such as a football pitch</a:t>
            </a:r>
          </a:p>
          <a:p>
            <a:pPr lvl="1"/>
            <a:r>
              <a:rPr lang="en-GB" sz="2400" dirty="0"/>
              <a:t>anti social behaviour</a:t>
            </a:r>
          </a:p>
          <a:p>
            <a:pPr lvl="1"/>
            <a:r>
              <a:rPr lang="en-GB" sz="2400" dirty="0"/>
              <a:t>speed limits</a:t>
            </a:r>
          </a:p>
          <a:p>
            <a:pPr lvl="1"/>
            <a:r>
              <a:rPr lang="en-GB" sz="2400" dirty="0"/>
              <a:t>parking</a:t>
            </a:r>
          </a:p>
          <a:p>
            <a:pPr lvl="1"/>
            <a:r>
              <a:rPr lang="en-GB" sz="2400" dirty="0"/>
              <a:t>holiday cottages</a:t>
            </a:r>
          </a:p>
          <a:p>
            <a:pPr lvl="1"/>
            <a:r>
              <a:rPr lang="en-GB" sz="2400" dirty="0"/>
              <a:t>Neighbourhood Watch</a:t>
            </a:r>
          </a:p>
          <a:p>
            <a:pPr lvl="1"/>
            <a:endParaRPr lang="en-GB" sz="1800" dirty="0"/>
          </a:p>
          <a:p>
            <a:pPr>
              <a:buNone/>
            </a:pP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020762"/>
          </a:xfrm>
        </p:spPr>
        <p:txBody>
          <a:bodyPr>
            <a:normAutofit/>
          </a:bodyPr>
          <a:lstStyle/>
          <a:p>
            <a:r>
              <a:rPr lang="en-GB" sz="4000" dirty="0"/>
              <a:t>Neighbourhood Development Plan (NDP)</a:t>
            </a:r>
          </a:p>
        </p:txBody>
      </p:sp>
      <p:sp>
        <p:nvSpPr>
          <p:cNvPr id="3" name="Content Placeholder 2"/>
          <p:cNvSpPr>
            <a:spLocks noGrp="1"/>
          </p:cNvSpPr>
          <p:nvPr>
            <p:ph idx="1"/>
          </p:nvPr>
        </p:nvSpPr>
        <p:spPr>
          <a:xfrm>
            <a:off x="533400" y="1143000"/>
            <a:ext cx="8229600" cy="5334000"/>
          </a:xfrm>
        </p:spPr>
        <p:txBody>
          <a:bodyPr>
            <a:noAutofit/>
          </a:bodyPr>
          <a:lstStyle/>
          <a:p>
            <a:pPr>
              <a:buNone/>
            </a:pPr>
            <a:r>
              <a:rPr lang="en-GB" sz="2800" dirty="0"/>
              <a:t>New tier of planning documents introduced by the Localism Act in 2011. They help communities have a greater say in shaping future development. </a:t>
            </a:r>
          </a:p>
          <a:p>
            <a:pPr>
              <a:buNone/>
            </a:pPr>
            <a:r>
              <a:rPr lang="en-GB" sz="2800" dirty="0"/>
              <a:t>Primarily aimed at areas where there is likely to be significant future growth, usually larger settlements.</a:t>
            </a:r>
          </a:p>
          <a:p>
            <a:pPr>
              <a:buNone/>
            </a:pPr>
            <a:r>
              <a:rPr lang="en-GB" sz="2800" dirty="0"/>
              <a:t>Optional and absence does not mean more vulnerability to future development.</a:t>
            </a:r>
          </a:p>
          <a:p>
            <a:pPr>
              <a:buNone/>
            </a:pPr>
            <a:r>
              <a:rPr lang="en-GB" sz="2800" dirty="0"/>
              <a:t>NDP allows allocation of sites where you would like to see future development e.g. for housing, employment or community facilities.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NDP</a:t>
            </a:r>
          </a:p>
        </p:txBody>
      </p:sp>
      <p:sp>
        <p:nvSpPr>
          <p:cNvPr id="3" name="Content Placeholder 2"/>
          <p:cNvSpPr>
            <a:spLocks noGrp="1"/>
          </p:cNvSpPr>
          <p:nvPr>
            <p:ph idx="1"/>
          </p:nvPr>
        </p:nvSpPr>
        <p:spPr>
          <a:xfrm>
            <a:off x="457200" y="1295400"/>
            <a:ext cx="8229600" cy="5029200"/>
          </a:xfrm>
        </p:spPr>
        <p:txBody>
          <a:bodyPr>
            <a:noAutofit/>
          </a:bodyPr>
          <a:lstStyle/>
          <a:p>
            <a:pPr marL="360363" indent="-360363">
              <a:buNone/>
            </a:pPr>
            <a:r>
              <a:rPr lang="en-GB" sz="2800" dirty="0"/>
              <a:t>Allow for more detailed, neighbourhood specific planning policies, which build upon the detail identified in VALP. </a:t>
            </a:r>
          </a:p>
          <a:p>
            <a:pPr marL="360363" indent="-360363">
              <a:buNone/>
            </a:pPr>
            <a:r>
              <a:rPr lang="en-GB" sz="2800" dirty="0"/>
              <a:t>Cannot be used as a tool for hindering development and they cannot plan for less development than is set out in VALP</a:t>
            </a:r>
          </a:p>
          <a:p>
            <a:pPr>
              <a:buNone/>
            </a:pPr>
            <a:r>
              <a:rPr lang="en-GB" sz="2800" dirty="0"/>
              <a:t>Once “made” it forms a statutory planning document for the parish and is used to assess planning applications along with VALP. </a:t>
            </a:r>
          </a:p>
          <a:p>
            <a:pPr>
              <a:buNone/>
            </a:pPr>
            <a:r>
              <a:rPr lang="en-GB" sz="2800" dirty="0"/>
              <a:t>Because it is a statutory document, it has to conform with the VALP and national policy.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NDP</a:t>
            </a:r>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a:buNone/>
            </a:pPr>
            <a:r>
              <a:rPr lang="en-GB" sz="2800" dirty="0"/>
              <a:t>Must also go through an examination, which requires technical evidence to inform the policy decisions. </a:t>
            </a:r>
          </a:p>
          <a:p>
            <a:pPr>
              <a:buNone/>
            </a:pPr>
            <a:r>
              <a:rPr lang="en-GB" sz="2800" dirty="0"/>
              <a:t>If found sound must then go through a referendum, where 50% or more of the votes must be in favour for the NDP in order for it to be brought into force. </a:t>
            </a:r>
          </a:p>
          <a:p>
            <a:pPr>
              <a:buNone/>
            </a:pPr>
            <a:r>
              <a:rPr lang="en-GB" sz="2800" dirty="0"/>
              <a:t>This evidence is similar to that which must be produced for the Vale of Aylesbury Plan, but on a much smaller scale for the neighbourhood level. </a:t>
            </a:r>
          </a:p>
          <a:p>
            <a:pPr>
              <a:buNone/>
            </a:pPr>
            <a:r>
              <a:rPr lang="en-GB" sz="2800" dirty="0"/>
              <a:t>Likely costs £20k. Grants can be applied for up to 31 January 2018 and must be £1000 minimum up to £9000 – however, the money must be spent by March 2018 ! </a:t>
            </a:r>
          </a:p>
          <a:p>
            <a:pPr>
              <a:buNone/>
            </a:pPr>
            <a:r>
              <a:rPr lang="en-GB" sz="2800" dirty="0"/>
              <a:t>Takes 1-3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44562"/>
          </a:xfrm>
        </p:spPr>
        <p:txBody>
          <a:bodyPr/>
          <a:lstStyle/>
          <a:p>
            <a:r>
              <a:rPr lang="en-GB" dirty="0"/>
              <a:t>NDP</a:t>
            </a:r>
          </a:p>
        </p:txBody>
      </p:sp>
      <p:sp>
        <p:nvSpPr>
          <p:cNvPr id="3" name="Content Placeholder 2"/>
          <p:cNvSpPr>
            <a:spLocks noGrp="1"/>
          </p:cNvSpPr>
          <p:nvPr>
            <p:ph idx="1"/>
          </p:nvPr>
        </p:nvSpPr>
        <p:spPr>
          <a:xfrm>
            <a:off x="304800" y="762000"/>
            <a:ext cx="8610600" cy="5867400"/>
          </a:xfrm>
        </p:spPr>
        <p:txBody>
          <a:bodyPr>
            <a:noAutofit/>
          </a:bodyPr>
          <a:lstStyle/>
          <a:p>
            <a:pPr>
              <a:buNone/>
            </a:pPr>
            <a:r>
              <a:rPr lang="en-GB" sz="1800" dirty="0"/>
              <a:t>might include:</a:t>
            </a:r>
          </a:p>
          <a:p>
            <a:pPr lvl="0"/>
            <a:r>
              <a:rPr lang="en-GB" sz="2000" dirty="0"/>
              <a:t>The development of housing, including affordable housing and bringing vacant or derelict housing back into use.</a:t>
            </a:r>
          </a:p>
          <a:p>
            <a:pPr lvl="0"/>
            <a:r>
              <a:rPr lang="en-GB" sz="2000" dirty="0"/>
              <a:t>Provision for businesses to set up or expand their premises.</a:t>
            </a:r>
          </a:p>
          <a:p>
            <a:pPr lvl="0"/>
            <a:r>
              <a:rPr lang="en-GB" sz="2000" dirty="0"/>
              <a:t>Transport and access (including issues around roads, cycling, walking and access for disabled people).</a:t>
            </a:r>
          </a:p>
          <a:p>
            <a:pPr lvl="0"/>
            <a:r>
              <a:rPr lang="en-GB" sz="2000" dirty="0"/>
              <a:t>The development of schools, places of worship, health facilities, leisure and entertainment facilities, community and youth centres and village halls.</a:t>
            </a:r>
          </a:p>
          <a:p>
            <a:pPr lvl="0"/>
            <a:r>
              <a:rPr lang="en-GB" sz="2000" dirty="0"/>
              <a:t>The restriction of certain types of development and change of use, for example to avoid too much of one type of use.</a:t>
            </a:r>
          </a:p>
          <a:p>
            <a:pPr lvl="0"/>
            <a:r>
              <a:rPr lang="en-GB" sz="2000" dirty="0"/>
              <a:t>The design of buildings.</a:t>
            </a:r>
          </a:p>
          <a:p>
            <a:pPr lvl="0"/>
            <a:r>
              <a:rPr lang="en-GB" sz="2000" dirty="0"/>
              <a:t>Protection and creation of open space, nature reserves, allotments, sports pitches, play areas, parks and gardens, and the planting of trees.</a:t>
            </a:r>
          </a:p>
          <a:p>
            <a:pPr lvl="0"/>
            <a:r>
              <a:rPr lang="en-GB" sz="2000" dirty="0"/>
              <a:t>Protection of important buildings and historic assets such as archaeological remains.</a:t>
            </a:r>
          </a:p>
          <a:p>
            <a:r>
              <a:rPr lang="en-GB" sz="2000" dirty="0"/>
              <a:t>Promotion of renewable energy projects, such as solar energy and wind turbines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NDP - who is doing or has done one</a:t>
            </a:r>
          </a:p>
        </p:txBody>
      </p:sp>
      <p:pic>
        <p:nvPicPr>
          <p:cNvPr id="4" name="Content Placeholder 3"/>
          <p:cNvPicPr>
            <a:picLocks noGrp="1"/>
          </p:cNvPicPr>
          <p:nvPr>
            <p:ph idx="1"/>
          </p:nvPr>
        </p:nvPicPr>
        <p:blipFill>
          <a:blip r:embed="rId2" cstate="print"/>
          <a:srcRect/>
          <a:stretch>
            <a:fillRect/>
          </a:stretch>
        </p:blipFill>
        <p:spPr bwMode="auto">
          <a:xfrm>
            <a:off x="3048000" y="1371600"/>
            <a:ext cx="5562600" cy="5029200"/>
          </a:xfrm>
          <a:prstGeom prst="rect">
            <a:avLst/>
          </a:prstGeom>
          <a:noFill/>
          <a:ln w="9525">
            <a:noFill/>
            <a:miter lim="800000"/>
            <a:headEnd/>
            <a:tailEnd/>
          </a:ln>
        </p:spPr>
      </p:pic>
      <p:sp>
        <p:nvSpPr>
          <p:cNvPr id="5" name="TextBox 4"/>
          <p:cNvSpPr txBox="1"/>
          <p:nvPr/>
        </p:nvSpPr>
        <p:spPr>
          <a:xfrm>
            <a:off x="457200" y="2590800"/>
            <a:ext cx="2895600" cy="1569660"/>
          </a:xfrm>
          <a:prstGeom prst="rect">
            <a:avLst/>
          </a:prstGeom>
          <a:noFill/>
        </p:spPr>
        <p:txBody>
          <a:bodyPr wrap="square" rtlCol="0">
            <a:spAutoFit/>
          </a:bodyPr>
          <a:lstStyle/>
          <a:p>
            <a:r>
              <a:rPr lang="en-GB" sz="2400" dirty="0"/>
              <a:t>Currently 34 parishes</a:t>
            </a:r>
          </a:p>
          <a:p>
            <a:endParaRPr lang="en-GB" sz="2400" dirty="0"/>
          </a:p>
          <a:p>
            <a:endParaRPr lang="en-GB" sz="2400" dirty="0"/>
          </a:p>
          <a:p>
            <a:r>
              <a:rPr lang="en-GB" sz="2400" dirty="0"/>
              <a:t>11 have been “made”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NDP</a:t>
            </a:r>
          </a:p>
        </p:txBody>
      </p:sp>
      <p:sp>
        <p:nvSpPr>
          <p:cNvPr id="3" name="Content Placeholder 2"/>
          <p:cNvSpPr>
            <a:spLocks noGrp="1"/>
          </p:cNvSpPr>
          <p:nvPr>
            <p:ph idx="1"/>
          </p:nvPr>
        </p:nvSpPr>
        <p:spPr/>
        <p:txBody>
          <a:bodyPr>
            <a:normAutofit/>
          </a:bodyPr>
          <a:lstStyle/>
          <a:p>
            <a:pPr>
              <a:buNone/>
            </a:pPr>
            <a:r>
              <a:rPr lang="en-GB" sz="2400" dirty="0"/>
              <a:t>Area it covers can be </a:t>
            </a:r>
          </a:p>
          <a:p>
            <a:pPr lvl="1"/>
            <a:r>
              <a:rPr lang="en-GB" sz="2400" dirty="0"/>
              <a:t>Same</a:t>
            </a:r>
          </a:p>
          <a:p>
            <a:pPr lvl="1"/>
            <a:r>
              <a:rPr lang="en-GB" sz="2400" dirty="0"/>
              <a:t>Greater (</a:t>
            </a:r>
            <a:r>
              <a:rPr lang="en-GB" sz="2400" dirty="0" err="1"/>
              <a:t>eg</a:t>
            </a:r>
            <a:r>
              <a:rPr lang="en-GB" sz="2400" dirty="0"/>
              <a:t> include neighbouring area)</a:t>
            </a:r>
          </a:p>
          <a:p>
            <a:pPr lvl="1"/>
            <a:r>
              <a:rPr lang="en-GB" sz="2400" dirty="0"/>
              <a:t>Smaller (</a:t>
            </a:r>
            <a:r>
              <a:rPr lang="en-GB" sz="2400" dirty="0" err="1"/>
              <a:t>eg</a:t>
            </a:r>
            <a:r>
              <a:rPr lang="en-GB" sz="2400" dirty="0"/>
              <a:t> 30mph limits only)</a:t>
            </a:r>
          </a:p>
          <a:p>
            <a:pPr>
              <a:buNone/>
            </a:pPr>
            <a:r>
              <a:rPr lang="en-GB" sz="2400" dirty="0"/>
              <a:t>than the parish boundary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Initial actions</a:t>
            </a:r>
          </a:p>
        </p:txBody>
      </p:sp>
      <p:sp>
        <p:nvSpPr>
          <p:cNvPr id="3" name="Content Placeholder 2"/>
          <p:cNvSpPr>
            <a:spLocks noGrp="1"/>
          </p:cNvSpPr>
          <p:nvPr>
            <p:ph idx="1"/>
          </p:nvPr>
        </p:nvSpPr>
        <p:spPr>
          <a:xfrm>
            <a:off x="457200" y="1600200"/>
            <a:ext cx="6858000" cy="4525963"/>
          </a:xfrm>
        </p:spPr>
        <p:txBody>
          <a:bodyPr>
            <a:normAutofit/>
          </a:bodyPr>
          <a:lstStyle/>
          <a:p>
            <a:pPr>
              <a:buNone/>
            </a:pPr>
            <a:r>
              <a:rPr lang="en-GB" sz="2400" dirty="0"/>
              <a:t>Initial phase a multi-step process:</a:t>
            </a:r>
          </a:p>
          <a:p>
            <a:pPr lvl="0"/>
            <a:r>
              <a:rPr lang="en-GB" sz="2400" dirty="0"/>
              <a:t>Set up online information source</a:t>
            </a:r>
          </a:p>
          <a:p>
            <a:pPr lvl="0"/>
            <a:r>
              <a:rPr lang="en-GB" sz="2400" dirty="0"/>
              <a:t>Collate contact details for the whole parish</a:t>
            </a:r>
          </a:p>
          <a:p>
            <a:pPr lvl="0"/>
            <a:r>
              <a:rPr lang="en-GB" sz="2400" dirty="0"/>
              <a:t>Inform whole parish through email, txt, web or post</a:t>
            </a:r>
          </a:p>
          <a:p>
            <a:pPr lvl="0"/>
            <a:r>
              <a:rPr lang="en-GB" sz="2400" dirty="0"/>
              <a:t>Terms of Reference from PC</a:t>
            </a:r>
          </a:p>
          <a:p>
            <a:pPr lvl="0"/>
            <a:r>
              <a:rPr lang="en-GB" sz="2400" dirty="0"/>
              <a:t>Agree a questionnaire</a:t>
            </a:r>
          </a:p>
          <a:p>
            <a:pPr lvl="0"/>
            <a:r>
              <a:rPr lang="en-GB" sz="2400" dirty="0"/>
              <a:t>Publish questionnaire</a:t>
            </a:r>
          </a:p>
          <a:p>
            <a:pPr lvl="0"/>
            <a:r>
              <a:rPr lang="en-GB" sz="2400" dirty="0"/>
              <a:t>Gather, collate &amp; rank answers</a:t>
            </a:r>
          </a:p>
          <a:p>
            <a:pPr lvl="0"/>
            <a:r>
              <a:rPr lang="en-GB" sz="2400" dirty="0"/>
              <a:t>Publish results</a:t>
            </a:r>
          </a:p>
          <a:p>
            <a:pPr>
              <a:buNone/>
            </a:pPr>
            <a:endParaRPr lang="en-GB" dirty="0"/>
          </a:p>
        </p:txBody>
      </p:sp>
      <p:sp>
        <p:nvSpPr>
          <p:cNvPr id="4" name="TextBox 3"/>
          <p:cNvSpPr txBox="1"/>
          <p:nvPr/>
        </p:nvSpPr>
        <p:spPr>
          <a:xfrm>
            <a:off x="7239000" y="2667000"/>
            <a:ext cx="1524000" cy="461665"/>
          </a:xfrm>
          <a:prstGeom prst="rect">
            <a:avLst/>
          </a:prstGeom>
          <a:noFill/>
        </p:spPr>
        <p:txBody>
          <a:bodyPr wrap="square" rtlCol="0">
            <a:spAutoFit/>
          </a:bodyPr>
          <a:lstStyle/>
          <a:p>
            <a:r>
              <a:rPr lang="en-GB" sz="2400" dirty="0"/>
              <a:t>July / Aug</a:t>
            </a:r>
          </a:p>
        </p:txBody>
      </p:sp>
      <p:sp>
        <p:nvSpPr>
          <p:cNvPr id="5" name="TextBox 4"/>
          <p:cNvSpPr txBox="1"/>
          <p:nvPr/>
        </p:nvSpPr>
        <p:spPr>
          <a:xfrm>
            <a:off x="7315200" y="4800600"/>
            <a:ext cx="1435265" cy="461665"/>
          </a:xfrm>
          <a:prstGeom prst="rect">
            <a:avLst/>
          </a:prstGeom>
          <a:noFill/>
        </p:spPr>
        <p:txBody>
          <a:bodyPr wrap="none" rtlCol="0">
            <a:spAutoFit/>
          </a:bodyPr>
          <a:lstStyle/>
          <a:p>
            <a:r>
              <a:rPr lang="en-GB" sz="2400" dirty="0"/>
              <a:t>Sept / Oct</a:t>
            </a:r>
          </a:p>
        </p:txBody>
      </p:sp>
      <p:cxnSp>
        <p:nvCxnSpPr>
          <p:cNvPr id="7" name="Straight Arrow Connector 6"/>
          <p:cNvCxnSpPr/>
          <p:nvPr/>
        </p:nvCxnSpPr>
        <p:spPr>
          <a:xfrm>
            <a:off x="7086600" y="2209800"/>
            <a:ext cx="0" cy="1371600"/>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7086600" y="4419600"/>
            <a:ext cx="0" cy="1295400"/>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Initial Actions</a:t>
            </a:r>
          </a:p>
        </p:txBody>
      </p:sp>
      <p:sp>
        <p:nvSpPr>
          <p:cNvPr id="3" name="Content Placeholder 2"/>
          <p:cNvSpPr>
            <a:spLocks noGrp="1"/>
          </p:cNvSpPr>
          <p:nvPr>
            <p:ph idx="1"/>
          </p:nvPr>
        </p:nvSpPr>
        <p:spPr>
          <a:xfrm>
            <a:off x="457200" y="1600200"/>
            <a:ext cx="6400800" cy="4525963"/>
          </a:xfrm>
        </p:spPr>
        <p:txBody>
          <a:bodyPr>
            <a:normAutofit/>
          </a:bodyPr>
          <a:lstStyle/>
          <a:p>
            <a:pPr>
              <a:buNone/>
            </a:pPr>
            <a:r>
              <a:rPr lang="en-GB" sz="2400" dirty="0"/>
              <a:t>Form a working group chaired by Tom</a:t>
            </a:r>
          </a:p>
          <a:p>
            <a:pPr lvl="1"/>
            <a:r>
              <a:rPr lang="en-GB" sz="2400" dirty="0"/>
              <a:t>Parish Councillors</a:t>
            </a:r>
          </a:p>
          <a:p>
            <a:pPr lvl="1"/>
            <a:r>
              <a:rPr lang="en-GB" sz="2400" dirty="0"/>
              <a:t>Interested parishioners</a:t>
            </a:r>
          </a:p>
          <a:p>
            <a:pPr>
              <a:buNone/>
            </a:pPr>
            <a:r>
              <a:rPr lang="en-GB" sz="2400" dirty="0"/>
              <a:t>Set up &amp; maintain web page/site</a:t>
            </a:r>
          </a:p>
          <a:p>
            <a:pPr lvl="1"/>
            <a:r>
              <a:rPr lang="en-GB" sz="2400" dirty="0"/>
              <a:t>Information source</a:t>
            </a:r>
          </a:p>
          <a:p>
            <a:pPr lvl="1"/>
            <a:r>
              <a:rPr lang="en-GB" sz="2400" dirty="0"/>
              <a:t>Background documents</a:t>
            </a:r>
          </a:p>
          <a:p>
            <a:pPr>
              <a:buNone/>
            </a:pPr>
            <a:r>
              <a:rPr lang="en-GB" sz="2400" dirty="0"/>
              <a:t>Contact the whole community (171 houses, 400+ residents)</a:t>
            </a:r>
          </a:p>
          <a:p>
            <a:pPr lvl="1"/>
            <a:r>
              <a:rPr lang="en-GB" sz="2400" dirty="0"/>
              <a:t>Inform</a:t>
            </a:r>
          </a:p>
          <a:p>
            <a:pPr lvl="1"/>
            <a:r>
              <a:rPr lang="en-GB" sz="2400" dirty="0"/>
              <a:t>Build contact list</a:t>
            </a:r>
          </a:p>
        </p:txBody>
      </p:sp>
      <p:sp>
        <p:nvSpPr>
          <p:cNvPr id="4" name="TextBox 3"/>
          <p:cNvSpPr txBox="1"/>
          <p:nvPr/>
        </p:nvSpPr>
        <p:spPr>
          <a:xfrm>
            <a:off x="7086600" y="1676400"/>
            <a:ext cx="889282" cy="461665"/>
          </a:xfrm>
          <a:prstGeom prst="rect">
            <a:avLst/>
          </a:prstGeom>
          <a:noFill/>
        </p:spPr>
        <p:txBody>
          <a:bodyPr wrap="none" rtlCol="0">
            <a:spAutoFit/>
          </a:bodyPr>
          <a:lstStyle/>
          <a:p>
            <a:r>
              <a:rPr lang="en-GB" sz="2400" dirty="0"/>
              <a:t>today</a:t>
            </a:r>
          </a:p>
        </p:txBody>
      </p:sp>
      <p:sp>
        <p:nvSpPr>
          <p:cNvPr id="5" name="TextBox 4"/>
          <p:cNvSpPr txBox="1"/>
          <p:nvPr/>
        </p:nvSpPr>
        <p:spPr>
          <a:xfrm>
            <a:off x="7162800" y="3048000"/>
            <a:ext cx="654346" cy="461665"/>
          </a:xfrm>
          <a:prstGeom prst="rect">
            <a:avLst/>
          </a:prstGeom>
          <a:noFill/>
        </p:spPr>
        <p:txBody>
          <a:bodyPr wrap="none" rtlCol="0">
            <a:spAutoFit/>
          </a:bodyPr>
          <a:lstStyle/>
          <a:p>
            <a:r>
              <a:rPr lang="en-GB" sz="2400" dirty="0"/>
              <a:t>July</a:t>
            </a:r>
          </a:p>
        </p:txBody>
      </p:sp>
      <p:sp>
        <p:nvSpPr>
          <p:cNvPr id="6" name="TextBox 5"/>
          <p:cNvSpPr txBox="1"/>
          <p:nvPr/>
        </p:nvSpPr>
        <p:spPr>
          <a:xfrm>
            <a:off x="7162800" y="4343400"/>
            <a:ext cx="1246431" cy="461665"/>
          </a:xfrm>
          <a:prstGeom prst="rect">
            <a:avLst/>
          </a:prstGeom>
          <a:noFill/>
        </p:spPr>
        <p:txBody>
          <a:bodyPr wrap="none" rtlCol="0">
            <a:spAutoFit/>
          </a:bodyPr>
          <a:lstStyle/>
          <a:p>
            <a:r>
              <a:rPr lang="en-GB" sz="2400" dirty="0"/>
              <a:t>July/Aug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Housekeeping</a:t>
            </a:r>
          </a:p>
        </p:txBody>
      </p:sp>
      <p:sp>
        <p:nvSpPr>
          <p:cNvPr id="3" name="Content Placeholder 2"/>
          <p:cNvSpPr>
            <a:spLocks noGrp="1"/>
          </p:cNvSpPr>
          <p:nvPr>
            <p:ph idx="1"/>
          </p:nvPr>
        </p:nvSpPr>
        <p:spPr/>
        <p:txBody>
          <a:bodyPr>
            <a:normAutofit/>
          </a:bodyPr>
          <a:lstStyle/>
          <a:p>
            <a:pPr>
              <a:buNone/>
            </a:pPr>
            <a:r>
              <a:rPr lang="en-GB" sz="2800" dirty="0"/>
              <a:t>Working group requires ratification by PC &amp; terms of reference</a:t>
            </a:r>
          </a:p>
          <a:p>
            <a:pPr>
              <a:buNone/>
            </a:pPr>
            <a:r>
              <a:rPr lang="en-GB" sz="2800" dirty="0"/>
              <a:t>Ad-hoc or regular meetings</a:t>
            </a:r>
          </a:p>
          <a:p>
            <a:pPr lvl="1"/>
            <a:r>
              <a:rPr lang="en-GB" dirty="0"/>
              <a:t>Timing &amp; frequency</a:t>
            </a:r>
          </a:p>
          <a:p>
            <a:pPr>
              <a:buNone/>
            </a:pPr>
            <a:r>
              <a:rPr lang="en-GB" sz="2800" dirty="0"/>
              <a:t>Reporting to PC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410200"/>
          </a:xfrm>
        </p:spPr>
        <p:txBody>
          <a:bodyPr>
            <a:normAutofit/>
          </a:bodyPr>
          <a:lstStyle/>
          <a:p>
            <a:pPr marL="0" indent="0">
              <a:buNone/>
            </a:pPr>
            <a:r>
              <a:rPr lang="en-GB" sz="2400" dirty="0"/>
              <a:t>Details will be stored securely by the Parish Clerk under Data Protection rules and used only for communications about official Parish Council matters. You may withdraw at any time.</a:t>
            </a:r>
          </a:p>
        </p:txBody>
      </p:sp>
      <p:sp>
        <p:nvSpPr>
          <p:cNvPr id="2" name="Title 1"/>
          <p:cNvSpPr>
            <a:spLocks noGrp="1"/>
          </p:cNvSpPr>
          <p:nvPr>
            <p:ph type="title"/>
          </p:nvPr>
        </p:nvSpPr>
        <p:spPr>
          <a:xfrm>
            <a:off x="533400" y="228600"/>
            <a:ext cx="8229600" cy="884238"/>
          </a:xfrm>
        </p:spPr>
        <p:txBody>
          <a:bodyPr/>
          <a:lstStyle/>
          <a:p>
            <a:r>
              <a:rPr lang="en-GB" dirty="0"/>
              <a:t>Contact opt-in form</a:t>
            </a:r>
          </a:p>
        </p:txBody>
      </p:sp>
      <p:sp>
        <p:nvSpPr>
          <p:cNvPr id="4" name="Rounded Rectangle 3"/>
          <p:cNvSpPr/>
          <p:nvPr/>
        </p:nvSpPr>
        <p:spPr>
          <a:xfrm>
            <a:off x="457200" y="2362200"/>
            <a:ext cx="8153400" cy="1295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457200" y="3886200"/>
            <a:ext cx="1540806" cy="584775"/>
          </a:xfrm>
          <a:prstGeom prst="rect">
            <a:avLst/>
          </a:prstGeom>
          <a:noFill/>
        </p:spPr>
        <p:txBody>
          <a:bodyPr wrap="none" rtlCol="0">
            <a:spAutoFit/>
          </a:bodyPr>
          <a:lstStyle/>
          <a:p>
            <a:r>
              <a:rPr lang="en-GB" sz="3200" dirty="0"/>
              <a:t>name(s)</a:t>
            </a:r>
          </a:p>
        </p:txBody>
      </p:sp>
      <p:sp>
        <p:nvSpPr>
          <p:cNvPr id="6" name="Rounded Rectangle 5"/>
          <p:cNvSpPr/>
          <p:nvPr/>
        </p:nvSpPr>
        <p:spPr>
          <a:xfrm>
            <a:off x="457200" y="3886200"/>
            <a:ext cx="8153400" cy="1295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57200" y="5410200"/>
            <a:ext cx="1253869" cy="584775"/>
          </a:xfrm>
          <a:prstGeom prst="rect">
            <a:avLst/>
          </a:prstGeom>
          <a:noFill/>
        </p:spPr>
        <p:txBody>
          <a:bodyPr wrap="none" rtlCol="0">
            <a:spAutoFit/>
          </a:bodyPr>
          <a:lstStyle/>
          <a:p>
            <a:r>
              <a:rPr lang="en-GB" sz="3200" dirty="0"/>
              <a:t>phone</a:t>
            </a:r>
          </a:p>
        </p:txBody>
      </p:sp>
      <p:sp>
        <p:nvSpPr>
          <p:cNvPr id="9" name="TextBox 8"/>
          <p:cNvSpPr txBox="1"/>
          <p:nvPr/>
        </p:nvSpPr>
        <p:spPr>
          <a:xfrm>
            <a:off x="4191000" y="5410200"/>
            <a:ext cx="1103187" cy="584775"/>
          </a:xfrm>
          <a:prstGeom prst="rect">
            <a:avLst/>
          </a:prstGeom>
          <a:noFill/>
        </p:spPr>
        <p:txBody>
          <a:bodyPr wrap="none" rtlCol="0">
            <a:spAutoFit/>
          </a:bodyPr>
          <a:lstStyle/>
          <a:p>
            <a:r>
              <a:rPr lang="en-GB" sz="3200" dirty="0"/>
              <a:t>email</a:t>
            </a:r>
          </a:p>
        </p:txBody>
      </p:sp>
      <p:sp>
        <p:nvSpPr>
          <p:cNvPr id="10" name="Rounded Rectangle 9"/>
          <p:cNvSpPr/>
          <p:nvPr/>
        </p:nvSpPr>
        <p:spPr>
          <a:xfrm>
            <a:off x="457200" y="5410200"/>
            <a:ext cx="3429000" cy="1066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4191000" y="5410200"/>
            <a:ext cx="4419600" cy="1066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533400" y="2286000"/>
            <a:ext cx="1476110" cy="861774"/>
          </a:xfrm>
          <a:prstGeom prst="rect">
            <a:avLst/>
          </a:prstGeom>
          <a:noFill/>
        </p:spPr>
        <p:txBody>
          <a:bodyPr wrap="none" rtlCol="0">
            <a:spAutoFit/>
          </a:bodyPr>
          <a:lstStyle/>
          <a:p>
            <a:r>
              <a:rPr lang="en-GB" sz="3200" dirty="0"/>
              <a:t>address</a:t>
            </a:r>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1195</TotalTime>
  <Words>1157</Words>
  <Application>Microsoft Office PowerPoint</Application>
  <PresentationFormat>On-screen Show (4:3)</PresentationFormat>
  <Paragraphs>148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Ludgershall Parish</vt:lpstr>
      <vt:lpstr>Today’s Proposed Agenda</vt:lpstr>
      <vt:lpstr>VALP status</vt:lpstr>
      <vt:lpstr>VALP Headline</vt:lpstr>
      <vt:lpstr>Draft VALP 2016</vt:lpstr>
      <vt:lpstr>Draft VALP 2016</vt:lpstr>
      <vt:lpstr>Community Led Plan (CLP)</vt:lpstr>
      <vt:lpstr>CLP</vt:lpstr>
      <vt:lpstr>Neighbourhood Development Plan (NDP)</vt:lpstr>
      <vt:lpstr>NDP</vt:lpstr>
      <vt:lpstr>NDP</vt:lpstr>
      <vt:lpstr>NDP</vt:lpstr>
      <vt:lpstr>NDP - who is doing or has done one</vt:lpstr>
      <vt:lpstr>NDP</vt:lpstr>
      <vt:lpstr>Initial actions</vt:lpstr>
      <vt:lpstr>Initial Actions</vt:lpstr>
      <vt:lpstr>Housekeeping</vt:lpstr>
      <vt:lpstr>Contact opt-in form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Ludgershall Parish</dc:title>
  <dc:creator>Peter Darvas</dc:creator>
  <cp:lastModifiedBy>Parish Clerk</cp:lastModifiedBy>
  <cp:revision>13</cp:revision>
  <dcterms:created xsi:type="dcterms:W3CDTF">2006-08-16T00:00:00Z</dcterms:created>
  <dcterms:modified xsi:type="dcterms:W3CDTF">2017-11-27T05:54:40Z</dcterms:modified>
</cp:coreProperties>
</file>